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Poppins" pitchFamily="2" charset="0"/>
      <p:regular r:id="rId12"/>
      <p:bold r:id="rId13"/>
      <p:italic r:id="rId14"/>
      <p:bold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4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354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3262432"/>
            <a:ext cx="7097078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차량용 지능형 어시스턴트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135529" y="4373761"/>
            <a:ext cx="78457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볼보 XC60 매뉴얼 400페이지를 분석하여 운전자의 모든 질문에 실시간으로 답변하는 지능형 차량 어시스턴트를 개발했습니다.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2122884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프로젝트 목표와 구현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9129" y="3234214"/>
            <a:ext cx="3830122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5" name="Text 2"/>
          <p:cNvSpPr/>
          <p:nvPr/>
        </p:nvSpPr>
        <p:spPr>
          <a:xfrm>
            <a:off x="834509" y="341959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목표 시스템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834509" y="3947279"/>
            <a:ext cx="34593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음성인식 → 텍스트 분석 → TTS 응답의 완전한 음성 인터페이스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64631" y="3234214"/>
            <a:ext cx="3830241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8" name="Text 5"/>
          <p:cNvSpPr/>
          <p:nvPr/>
        </p:nvSpPr>
        <p:spPr>
          <a:xfrm>
            <a:off x="4850011" y="341959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실제 구현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4850011" y="3947279"/>
            <a:ext cx="34594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강의 제약으로 텍스트 입력 → 텍스트 출력 챗봇 형태로 구현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9129" y="4911447"/>
            <a:ext cx="7845743" cy="1195149"/>
          </a:xfrm>
          <a:prstGeom prst="roundRect">
            <a:avLst>
              <a:gd name="adj" fmla="val 23280"/>
            </a:avLst>
          </a:prstGeom>
          <a:solidFill>
            <a:srgbClr val="ECDFE3"/>
          </a:solidFill>
          <a:ln/>
        </p:spPr>
      </p:sp>
      <p:sp>
        <p:nvSpPr>
          <p:cNvPr id="11" name="Text 8"/>
          <p:cNvSpPr/>
          <p:nvPr/>
        </p:nvSpPr>
        <p:spPr>
          <a:xfrm>
            <a:off x="834509" y="509682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핵심 기술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834509" y="5624513"/>
            <a:ext cx="747498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RAG 기반 400페이지 매뉴얼 분석 시스템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2025968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4단계 처리 워크플로우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3230047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352234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5" name="Text 3"/>
          <p:cNvSpPr/>
          <p:nvPr/>
        </p:nvSpPr>
        <p:spPr>
          <a:xfrm>
            <a:off x="649129" y="366069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응급 상황 판단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649129" y="4188381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4단계 위험도 분류 및 즉시 대응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154930" y="3230047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54930" y="352234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5154930" y="366069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질문 분석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5154930" y="4188381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LLM 기반 3가지 검색 전략 자동 선택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60731" y="3230047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60731" y="352234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3" name="Text 11"/>
          <p:cNvSpPr/>
          <p:nvPr/>
        </p:nvSpPr>
        <p:spPr>
          <a:xfrm>
            <a:off x="9660731" y="366069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주행 상황 판단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9660731" y="4188381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운전 중 여부에 따른 답변 최적화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49129" y="480953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9129" y="5101828"/>
            <a:ext cx="13332023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649129" y="524017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신뢰도 평가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649129" y="5767864"/>
            <a:ext cx="133320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6가지 기준으로 답변 품질 평가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1944" y="428625"/>
            <a:ext cx="5602010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응급 상황 대응 시스템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031944" y="1596271"/>
            <a:ext cx="8052911" cy="1261348"/>
          </a:xfrm>
          <a:prstGeom prst="roundRect">
            <a:avLst>
              <a:gd name="adj" fmla="val 8699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031944" y="1573411"/>
            <a:ext cx="8052911" cy="91440"/>
          </a:xfrm>
          <a:prstGeom prst="roundRect">
            <a:avLst>
              <a:gd name="adj" fmla="val 255713"/>
            </a:avLst>
          </a:prstGeom>
          <a:solidFill>
            <a:srgbClr val="C7A2AC"/>
          </a:solidFill>
          <a:ln/>
        </p:spPr>
      </p:sp>
      <p:sp>
        <p:nvSpPr>
          <p:cNvPr id="6" name="Shape 3"/>
          <p:cNvSpPr/>
          <p:nvPr/>
        </p:nvSpPr>
        <p:spPr>
          <a:xfrm>
            <a:off x="9824621" y="1362551"/>
            <a:ext cx="467558" cy="467558"/>
          </a:xfrm>
          <a:prstGeom prst="roundRect">
            <a:avLst>
              <a:gd name="adj" fmla="val 195569"/>
            </a:avLst>
          </a:prstGeom>
          <a:solidFill>
            <a:srgbClr val="C7A2A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876" y="1479471"/>
            <a:ext cx="187047" cy="2337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10657" y="1985962"/>
            <a:ext cx="28009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CRITICAL </a:t>
            </a: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🔥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10657" y="2429589"/>
            <a:ext cx="769548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화재, 폭발 - hybrid_keyword (3:7) + 5초 내 답변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031944" y="3247192"/>
            <a:ext cx="8052911" cy="1261348"/>
          </a:xfrm>
          <a:prstGeom prst="roundRect">
            <a:avLst>
              <a:gd name="adj" fmla="val 8699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6031944" y="3224332"/>
            <a:ext cx="8052911" cy="91440"/>
          </a:xfrm>
          <a:prstGeom prst="roundRect">
            <a:avLst>
              <a:gd name="adj" fmla="val 255713"/>
            </a:avLst>
          </a:prstGeom>
          <a:solidFill>
            <a:srgbClr val="C7A2AC"/>
          </a:solidFill>
          <a:ln/>
        </p:spPr>
      </p:sp>
      <p:sp>
        <p:nvSpPr>
          <p:cNvPr id="12" name="Shape 8"/>
          <p:cNvSpPr/>
          <p:nvPr/>
        </p:nvSpPr>
        <p:spPr>
          <a:xfrm>
            <a:off x="9824621" y="3013472"/>
            <a:ext cx="467558" cy="467558"/>
          </a:xfrm>
          <a:prstGeom prst="roundRect">
            <a:avLst>
              <a:gd name="adj" fmla="val 195569"/>
            </a:avLst>
          </a:prstGeom>
          <a:solidFill>
            <a:srgbClr val="C7A2A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876" y="3130391"/>
            <a:ext cx="187047" cy="2337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10657" y="3636883"/>
            <a:ext cx="28009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HIGH </a:t>
            </a: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🚨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210657" y="4080510"/>
            <a:ext cx="769548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브레이크, 핸들 - 문제해결 중심 압축 답변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31944" y="4898112"/>
            <a:ext cx="8052911" cy="1261348"/>
          </a:xfrm>
          <a:prstGeom prst="roundRect">
            <a:avLst>
              <a:gd name="adj" fmla="val 8699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031944" y="4875252"/>
            <a:ext cx="8052911" cy="91440"/>
          </a:xfrm>
          <a:prstGeom prst="roundRect">
            <a:avLst>
              <a:gd name="adj" fmla="val 255713"/>
            </a:avLst>
          </a:prstGeom>
          <a:solidFill>
            <a:srgbClr val="C7A2AC"/>
          </a:solidFill>
          <a:ln/>
        </p:spPr>
      </p:sp>
      <p:sp>
        <p:nvSpPr>
          <p:cNvPr id="18" name="Shape 13"/>
          <p:cNvSpPr/>
          <p:nvPr/>
        </p:nvSpPr>
        <p:spPr>
          <a:xfrm>
            <a:off x="9824621" y="4664393"/>
            <a:ext cx="467558" cy="467558"/>
          </a:xfrm>
          <a:prstGeom prst="roundRect">
            <a:avLst>
              <a:gd name="adj" fmla="val 195569"/>
            </a:avLst>
          </a:prstGeom>
          <a:solidFill>
            <a:srgbClr val="C7A2A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4876" y="4781312"/>
            <a:ext cx="187047" cy="23372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10657" y="5287804"/>
            <a:ext cx="28009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MEDIUM </a:t>
            </a: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⚠️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210657" y="5731431"/>
            <a:ext cx="769548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과열, 경고등 - hybrid_balanced 검색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6031944" y="6549033"/>
            <a:ext cx="8052911" cy="1261348"/>
          </a:xfrm>
          <a:prstGeom prst="roundRect">
            <a:avLst>
              <a:gd name="adj" fmla="val 8699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6031944" y="6526173"/>
            <a:ext cx="8052911" cy="91440"/>
          </a:xfrm>
          <a:prstGeom prst="roundRect">
            <a:avLst>
              <a:gd name="adj" fmla="val 255713"/>
            </a:avLst>
          </a:prstGeom>
          <a:solidFill>
            <a:srgbClr val="C7A2AC"/>
          </a:solidFill>
          <a:ln/>
        </p:spPr>
      </p:sp>
      <p:sp>
        <p:nvSpPr>
          <p:cNvPr id="24" name="Shape 18"/>
          <p:cNvSpPr/>
          <p:nvPr/>
        </p:nvSpPr>
        <p:spPr>
          <a:xfrm>
            <a:off x="9824621" y="6315313"/>
            <a:ext cx="467558" cy="467558"/>
          </a:xfrm>
          <a:prstGeom prst="roundRect">
            <a:avLst>
              <a:gd name="adj" fmla="val 195569"/>
            </a:avLst>
          </a:prstGeom>
          <a:solidFill>
            <a:srgbClr val="C7A2AC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876" y="6432233"/>
            <a:ext cx="187047" cy="23372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10657" y="6938724"/>
            <a:ext cx="28009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LOW </a:t>
            </a: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🔍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6210657" y="7382351"/>
            <a:ext cx="769548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배터리, 연료 - 일반적 답변 제공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1965127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질문 분석 및 검색 전략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135529" y="3261836"/>
            <a:ext cx="228588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General 질문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135529" y="3863697"/>
            <a:ext cx="22858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예시: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"엔진 오일은 언제 교체해야 하나요?"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35529" y="4624030"/>
            <a:ext cx="22858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검색기: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hybrid_semantic (70:30)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35529" y="5384363"/>
            <a:ext cx="22858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의미론적 검색이 효과적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881467" y="3261836"/>
            <a:ext cx="228588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Specific 질문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881467" y="3863697"/>
            <a:ext cx="22858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예시: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"XC60의 연료 탱크 용량은?"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881467" y="4624030"/>
            <a:ext cx="22858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검색기: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hybrid_balanced (50:50)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881467" y="5384363"/>
            <a:ext cx="22858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구체적 수치 정보 중심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1627406" y="3261836"/>
            <a:ext cx="2368868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Troubleshooting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11627406" y="4280178"/>
            <a:ext cx="2368868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예시: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"브레이크 경고등이 켜졌는데?"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1627406" y="5040511"/>
            <a:ext cx="2368868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검색기: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hybrid_keyword (30:70)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1627406" y="5800844"/>
            <a:ext cx="23688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정확한 키워드 매칭 중요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87BF16C-2A48-B734-267D-12BCD7D3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3" y="472621"/>
            <a:ext cx="14559267" cy="3903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85034-FB86-8972-B6BF-C9532852CDFE}"/>
              </a:ext>
            </a:extLst>
          </p:cNvPr>
          <p:cNvSpPr txBox="1"/>
          <p:nvPr/>
        </p:nvSpPr>
        <p:spPr>
          <a:xfrm>
            <a:off x="71133" y="4790416"/>
            <a:ext cx="8801100" cy="1668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- "</a:t>
            </a:r>
            <a:r>
              <a:rPr lang="en" altLang="ko-KR" dirty="0" err="1"/>
              <a:t>hybrid_semantic</a:t>
            </a:r>
            <a:r>
              <a:rPr lang="en" altLang="ko-KR" dirty="0"/>
              <a:t>": </a:t>
            </a:r>
            <a:r>
              <a:rPr lang="ko-KR" altLang="en-US" dirty="0"/>
              <a:t>의미론적 검색 우선 </a:t>
            </a:r>
            <a:r>
              <a:rPr lang="en-US" altLang="ko-KR" dirty="0"/>
              <a:t>(7:3)</a:t>
            </a:r>
          </a:p>
          <a:p>
            <a:r>
              <a:rPr lang="en-US" altLang="ko-KR" dirty="0"/>
              <a:t>- "</a:t>
            </a:r>
            <a:r>
              <a:rPr lang="en" altLang="ko-KR" dirty="0" err="1"/>
              <a:t>hybrid_balanced</a:t>
            </a:r>
            <a:r>
              <a:rPr lang="en" altLang="ko-KR" dirty="0"/>
              <a:t>": </a:t>
            </a:r>
            <a:r>
              <a:rPr lang="ko-KR" altLang="en-US" dirty="0"/>
              <a:t>균형 검색 </a:t>
            </a:r>
            <a:r>
              <a:rPr lang="en-US" altLang="ko-KR" dirty="0"/>
              <a:t>(5:5)</a:t>
            </a:r>
          </a:p>
          <a:p>
            <a:r>
              <a:rPr lang="en-US" altLang="ko-KR" dirty="0"/>
              <a:t>- "</a:t>
            </a:r>
            <a:r>
              <a:rPr lang="en" altLang="ko-KR" dirty="0" err="1"/>
              <a:t>hybrid_keyword</a:t>
            </a:r>
            <a:r>
              <a:rPr lang="en" altLang="ko-KR" dirty="0"/>
              <a:t>": </a:t>
            </a:r>
            <a:r>
              <a:rPr lang="ko-KR" altLang="en-US" dirty="0"/>
              <a:t>키워드 검색 우선 </a:t>
            </a:r>
            <a:r>
              <a:rPr lang="en-US" altLang="ko-KR" dirty="0"/>
              <a:t>(3:7)</a:t>
            </a:r>
          </a:p>
          <a:p>
            <a:r>
              <a:rPr lang="en-US" altLang="ko-KR" dirty="0"/>
              <a:t>- "</a:t>
            </a:r>
            <a:r>
              <a:rPr lang="en" altLang="ko-KR" dirty="0" err="1"/>
              <a:t>multi_query</a:t>
            </a:r>
            <a:r>
              <a:rPr lang="en" altLang="ko-KR" dirty="0"/>
              <a:t>": </a:t>
            </a:r>
            <a:r>
              <a:rPr lang="ko-KR" altLang="en-US" dirty="0"/>
              <a:t>다중 쿼리 생성 검색</a:t>
            </a:r>
          </a:p>
          <a:p>
            <a:r>
              <a:rPr lang="en-US" altLang="ko-KR" dirty="0"/>
              <a:t>- "</a:t>
            </a:r>
            <a:r>
              <a:rPr lang="en" altLang="ko-KR" dirty="0" err="1"/>
              <a:t>expanded_query</a:t>
            </a:r>
            <a:r>
              <a:rPr lang="en" altLang="ko-KR" dirty="0"/>
              <a:t>": </a:t>
            </a:r>
            <a:r>
              <a:rPr lang="ko-KR" altLang="en-US" dirty="0"/>
              <a:t>전문 용어 확장 검색</a:t>
            </a:r>
          </a:p>
          <a:p>
            <a:pPr>
              <a:lnSpc>
                <a:spcPts val="1350"/>
              </a:lnSpc>
              <a:buNone/>
            </a:pP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1268135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주행 중 최적화 기능</a:t>
            </a:r>
            <a:endParaRPr lang="en-US" sz="5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9" y="2379464"/>
            <a:ext cx="927378" cy="1195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1887" y="256484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답변 압축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1761887" y="3092529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200-500자 → 50-150자로 </a:t>
            </a:r>
            <a:r>
              <a:rPr lang="en-US" sz="1450" b="1" dirty="0">
                <a:solidFill>
                  <a:srgbClr val="C7A2A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70% 단축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29" y="3574613"/>
            <a:ext cx="927378" cy="1195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1887" y="375999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읽기 시간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1761887" y="4287679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30-60초 → 5-15초로 </a:t>
            </a:r>
            <a:r>
              <a:rPr lang="en-US" sz="1450" b="1" dirty="0">
                <a:solidFill>
                  <a:srgbClr val="C7A2A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75% 단축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29" y="4769763"/>
            <a:ext cx="927378" cy="1195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1887" y="495514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안전 우선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1761887" y="5482828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즉시 실행 가능한 1-2줄 행동 지침 제공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49129" y="6173510"/>
            <a:ext cx="7845743" cy="787956"/>
          </a:xfrm>
          <a:prstGeom prst="roundRect">
            <a:avLst>
              <a:gd name="adj" fmla="val 35311"/>
            </a:avLst>
          </a:prstGeom>
          <a:solidFill>
            <a:srgbClr val="E2CFD4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09" y="6448663"/>
            <a:ext cx="231815" cy="1853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51704" y="6405205"/>
            <a:ext cx="70577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운전 중 안전을 위해 "즉시 안전한 곳에 정차하세요" 등 상황별 안전 메시지를 포함합니다.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2604492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고급 기술 적용</a:t>
            </a:r>
            <a:endParaRPr lang="en-US" sz="5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3808571"/>
            <a:ext cx="463629" cy="463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129" y="4504015"/>
            <a:ext cx="3461623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Cross-Encoder 재순위화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49129" y="5031700"/>
            <a:ext cx="428946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BAAI/bge-reranker-v2-m3 모델을 사용하여 검색 결과의 정확도를 높입니다.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08" y="3808571"/>
            <a:ext cx="463629" cy="463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0408" y="450401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맥락 압축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5170408" y="5031700"/>
            <a:ext cx="428946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LLM 기반으로 핵심 정보만 추출하여 빠르고 정확한 답변을 제공합니다.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687" y="3808571"/>
            <a:ext cx="463629" cy="463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1687" y="450401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Few-shot 프롬프팅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9691687" y="5031700"/>
            <a:ext cx="4289584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8개 예시를 활용하여 일관되고 품질 높은 답변을 생성합니다.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87072"/>
            <a:ext cx="5045750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신뢰도 평가 시스템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995851" y="2210991"/>
            <a:ext cx="172688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25%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22" y="1333500"/>
            <a:ext cx="2105978" cy="21059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7944" y="3614857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구체적 정보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91371" y="4014311"/>
            <a:ext cx="673608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답변의 구체성과 정확성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907429" y="2210991"/>
            <a:ext cx="172688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20%</a:t>
            </a:r>
            <a:endParaRPr lang="en-US" sz="2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00" y="1333500"/>
            <a:ext cx="2105978" cy="21059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09522" y="3614857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페이지 참조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02949" y="4014311"/>
            <a:ext cx="673608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매뉴얼 페이지 인용 여부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2995851" y="5432107"/>
            <a:ext cx="172688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15%</a:t>
            </a:r>
            <a:endParaRPr lang="en-US" sz="2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422" y="4554617"/>
            <a:ext cx="2105978" cy="21059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597944" y="6835973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안전 정보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491371" y="7235428"/>
            <a:ext cx="673608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안전 관련 정보 포함도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907429" y="5432107"/>
            <a:ext cx="172688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15%</a:t>
            </a:r>
            <a:endParaRPr lang="en-US" sz="2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000" y="4554617"/>
            <a:ext cx="2105978" cy="21059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09522" y="6835973"/>
            <a:ext cx="252281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답변 길이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02949" y="7235428"/>
            <a:ext cx="673608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적절한 답변 분량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491371" y="7617857"/>
            <a:ext cx="13647658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모든 답변에 신뢰도 퍼센트와 등급(A+/A/B/C/D/F)을 포함하여 </a:t>
            </a:r>
            <a:r>
              <a:rPr lang="en-US" sz="1100" b="1" dirty="0">
                <a:solidFill>
                  <a:srgbClr val="C7A2A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투명한 품질 지표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를 제공합니다.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430</Words>
  <Application>Microsoft Macintosh PowerPoint</Application>
  <PresentationFormat>사용자 지정</PresentationFormat>
  <Paragraphs>86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Baskervville</vt:lpstr>
      <vt:lpstr>Poppins</vt:lpstr>
      <vt:lpstr>Arial</vt:lpstr>
      <vt:lpstr>Menlo</vt:lpstr>
      <vt:lpstr>Baskervville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김성지님/AI Connectivity Client팀</cp:lastModifiedBy>
  <cp:revision>2</cp:revision>
  <dcterms:created xsi:type="dcterms:W3CDTF">2025-09-30T08:24:16Z</dcterms:created>
  <dcterms:modified xsi:type="dcterms:W3CDTF">2025-09-30T11:04:47Z</dcterms:modified>
</cp:coreProperties>
</file>